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12192000"/>
  <p:notesSz cx="6858000" cy="9144000"/>
  <p:embeddedFontLst>
    <p:embeddedFont>
      <p:font typeface="Play"/>
      <p:regular r:id="rId63"/>
      <p:bold r:id="rId64"/>
    </p:embeddedFont>
    <p:embeddedFont>
      <p:font typeface="Proxima Nova"/>
      <p:regular r:id="rId65"/>
      <p:bold r:id="rId66"/>
      <p:italic r:id="rId67"/>
      <p:boldItalic r:id="rId68"/>
    </p:embeddedFont>
    <p:embeddedFont>
      <p:font typeface="Roboto Medium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9523AE-2A57-4A16-984E-C14FCA78BC9B}">
  <a:tblStyle styleId="{0C9523AE-2A57-4A16-984E-C14FCA78BC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RobotoMedium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edium-italic.fntdata"/><Relationship Id="rId70" Type="http://schemas.openxmlformats.org/officeDocument/2006/relationships/font" Target="fonts/RobotoMedium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lay-bold.fntdata"/><Relationship Id="rId63" Type="http://schemas.openxmlformats.org/officeDocument/2006/relationships/font" Target="fonts/Play-regular.fntdata"/><Relationship Id="rId22" Type="http://schemas.openxmlformats.org/officeDocument/2006/relationships/slide" Target="slides/slide17.xml"/><Relationship Id="rId66" Type="http://schemas.openxmlformats.org/officeDocument/2006/relationships/font" Target="fonts/ProximaNova-bold.fntdata"/><Relationship Id="rId21" Type="http://schemas.openxmlformats.org/officeDocument/2006/relationships/slide" Target="slides/slide16.xml"/><Relationship Id="rId65" Type="http://schemas.openxmlformats.org/officeDocument/2006/relationships/font" Target="fonts/ProximaNova-regular.fntdata"/><Relationship Id="rId24" Type="http://schemas.openxmlformats.org/officeDocument/2006/relationships/slide" Target="slides/slide19.xml"/><Relationship Id="rId68" Type="http://schemas.openxmlformats.org/officeDocument/2006/relationships/font" Target="fonts/ProximaNova-boldItalic.fntdata"/><Relationship Id="rId23" Type="http://schemas.openxmlformats.org/officeDocument/2006/relationships/slide" Target="slides/slide18.xml"/><Relationship Id="rId67" Type="http://schemas.openxmlformats.org/officeDocument/2006/relationships/font" Target="fonts/ProximaNova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edium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15d191ab3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15d191ab3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15d191ab31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5d191ab3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5d191ab31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15d191ab31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15d191ab31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15d191ab31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15d191ab31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5d191ab31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5d191ab31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15d191ab31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15d191ab31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15d191ab31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15d191ab31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114d2506d2_0_8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114d2506d2_0_8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114d2506d2_0_8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114d2506d2_0_8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114d2506d2_0_8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114d2506d2_0_9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114d2506d2_0_9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114d2506d2_0_9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114d2506d2_0_9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114d2506d2_0_9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114d2506d2_0_9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114d2506d2_0_9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114d2506d2_0_9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114d2506d2_0_9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14d2506d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114d2506d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114d2506d2_0_9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114d2506d2_0_9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114d2506d2_0_9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114d2506d2_0_9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114d2506d2_0_9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114d2506d2_0_9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114d2506d2_0_9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114d2506d2_0_9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114d2506d2_0_9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114d2506d2_0_9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114d2506d2_0_9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14d2506d2_0_9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114d2506d2_0_9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2114d2506d2_0_9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114d2506d2_0_9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114d2506d2_0_9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2114d2506d2_0_9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114d2506d2_0_9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114d2506d2_0_9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114d2506d2_0_9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114d2506d2_0_9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114d2506d2_0_9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2114d2506d2_0_9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114d2506d2_0_9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114d2506d2_0_9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114d2506d2_0_9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114d2506d2_0_10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114d2506d2_0_10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114d2506d2_0_10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14d2506d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14d2506d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114d2506d2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114d2506d2_0_10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114d2506d2_0_10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2114d2506d2_0_10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14d2506d2_0_10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14d2506d2_0_10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2114d2506d2_0_10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114d2506d2_0_10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114d2506d2_0_10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114d2506d2_0_10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114d2506d2_0_10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114d2506d2_0_10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2114d2506d2_0_10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114d2506d2_0_10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114d2506d2_0_10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2114d2506d2_0_10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114d2506d2_0_10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114d2506d2_0_10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2114d2506d2_0_10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114d2506d2_0_10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114d2506d2_0_10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2114d2506d2_0_10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14ec48b56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14ec48b56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214ec48b56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14ec48b564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14ec48b564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214ec48b564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14d2506d2_0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14d2506d2_0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114d2506d2_0_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4ec48b564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14ec48b564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214ec48b564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14ec48b564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14ec48b564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214ec48b564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14ec48b564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14ec48b564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214ec48b564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14ec48b564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14ec48b564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14ec48b564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14ec48b564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14ec48b564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14ec48b564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14ec48b564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14ec48b564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14ec48b564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14ec48b564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14ec48b564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214ec48b564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14ec48b564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14ec48b564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214ec48b564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14ec48b564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14ec48b564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214ec48b564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4ec48b564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4ec48b564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214ec48b564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14ec48b564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14ec48b564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214ec48b564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14ec48b564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14ec48b564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214ec48b564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15d191ab31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15d191ab31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215d191ab31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15d191ab31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15d191ab31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215d191ab31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114d2506d2_0_3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114d2506d2_0_3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14d2506d2_0_8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114d2506d2_0_8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114d2506d2_0_8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14d2506d2_0_8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114d2506d2_0_8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114d2506d2_0_8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5d191ab3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5d191ab3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15d191ab31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2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1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метиться на портале">
  <p:cSld name="Слайд №1.1 Стандартный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/>
          <p:nvPr>
            <p:ph idx="2" type="pic"/>
          </p:nvPr>
        </p:nvSpPr>
        <p:spPr>
          <a:xfrm>
            <a:off x="0" y="0"/>
            <a:ext cx="359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60" name="Google Shape;36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994" y="1271765"/>
            <a:ext cx="6837006" cy="59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39" y="1659639"/>
            <a:ext cx="6000900" cy="34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6" name="Google Shape;366;p4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367" name="Google Shape;367;p45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368" name="Google Shape;368;p45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461" y="161253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resources.sei.cmu.edu/library/asset-view.cfm?assetID=513807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habr.com/ru/article/714346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idx="1" type="body"/>
          </p:nvPr>
        </p:nvSpPr>
        <p:spPr>
          <a:xfrm>
            <a:off x="658813" y="3639110"/>
            <a:ext cx="10223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Холивар приветствуется</a:t>
            </a:r>
            <a:endParaRPr/>
          </a:p>
        </p:txBody>
      </p:sp>
      <p:sp>
        <p:nvSpPr>
          <p:cNvPr id="375" name="Google Shape;375;p46"/>
          <p:cNvSpPr txBox="1"/>
          <p:nvPr>
            <p:ph type="title"/>
          </p:nvPr>
        </p:nvSpPr>
        <p:spPr>
          <a:xfrm>
            <a:off x="622300" y="699321"/>
            <a:ext cx="1022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Архитектура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Архитектуры</a:t>
            </a:r>
            <a:r>
              <a:rPr lang="ru-RU"/>
              <a:t> от PricewaterhouseCoopers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925" y="1612425"/>
            <a:ext cx="8450650" cy="46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Микросервисы на самом деле</a:t>
            </a:r>
            <a:endParaRPr/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658" y="1612419"/>
            <a:ext cx="8928141" cy="467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Видна ли архитектура в код?</a:t>
            </a:r>
            <a:endParaRPr/>
          </a:p>
        </p:txBody>
      </p:sp>
      <p:sp>
        <p:nvSpPr>
          <p:cNvPr id="458" name="Google Shape;458;p5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В моих примерах на GitHub видно, какая там архитектура?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Чем больше функций, тем больше становится понятно?:)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А что если, текущий код - это подготовка к новым расширениям? Со стороны будет казаться что это оверинжиниринг, а не намерения.</a:t>
            </a:r>
            <a:endParaRPr/>
          </a:p>
        </p:txBody>
      </p:sp>
      <p:pic>
        <p:nvPicPr>
          <p:cNvPr id="459" name="Google Shape;4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849" y="406076"/>
            <a:ext cx="4655701" cy="599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еще преподносят, как Архитектура</a:t>
            </a:r>
            <a:endParaRPr/>
          </a:p>
        </p:txBody>
      </p:sp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500" y="1612425"/>
            <a:ext cx="8740999" cy="43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idx="1" type="body"/>
          </p:nvPr>
        </p:nvSpPr>
        <p:spPr>
          <a:xfrm>
            <a:off x="677322" y="1773250"/>
            <a:ext cx="67872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Чем помогает документация?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Что в ней пишут?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Рисуют?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На какие вопросы она должна ответить?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Для того, что бы отвечать на такие вопросы - надо понять, а для кого вы пишите документацию.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Если ваша документация “стухла”, вы попадаете в ситуацию “у вас нет документации”.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Архитектура - это документация?</a:t>
            </a:r>
            <a:endParaRPr/>
          </a:p>
        </p:txBody>
      </p:sp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623" y="152400"/>
            <a:ext cx="376809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0"/>
          <p:cNvSpPr txBox="1"/>
          <p:nvPr>
            <p:ph type="title"/>
          </p:nvPr>
        </p:nvSpPr>
        <p:spPr>
          <a:xfrm>
            <a:off x="2000742" y="2514755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Какое определение, Архитектуры?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Нет одного определения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1"/>
          <p:cNvSpPr txBox="1"/>
          <p:nvPr/>
        </p:nvSpPr>
        <p:spPr>
          <a:xfrm>
            <a:off x="677325" y="1590825"/>
            <a:ext cx="111852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The software architecture of a computing system is the </a:t>
            </a:r>
            <a:r>
              <a:rPr b="1"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set of structures</a:t>
            </a: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 needed to </a:t>
            </a:r>
            <a:r>
              <a:rPr b="1"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reason about the system</a:t>
            </a: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, which comprise software </a:t>
            </a:r>
            <a:r>
              <a:rPr b="1"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elements</a:t>
            </a: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relations </a:t>
            </a: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among them and </a:t>
            </a:r>
            <a:r>
              <a:rPr b="1"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properties </a:t>
            </a: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of both.</a:t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Bass, Clements, Kazman</a:t>
            </a:r>
            <a:endParaRPr/>
          </a:p>
        </p:txBody>
      </p:sp>
      <p:sp>
        <p:nvSpPr>
          <p:cNvPr id="488" name="Google Shape;488;p61"/>
          <p:cNvSpPr txBox="1"/>
          <p:nvPr/>
        </p:nvSpPr>
        <p:spPr>
          <a:xfrm>
            <a:off x="677325" y="3784775"/>
            <a:ext cx="111852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 is the </a:t>
            </a:r>
            <a:r>
              <a:rPr b="1"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set of design decisions</a:t>
            </a: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 that must be made early in a project.</a:t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Martin Fowler</a:t>
            </a:r>
            <a:endParaRPr i="1" sz="23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9" name="Google Shape;489;p61"/>
          <p:cNvSpPr txBox="1"/>
          <p:nvPr/>
        </p:nvSpPr>
        <p:spPr>
          <a:xfrm>
            <a:off x="677325" y="6122075"/>
            <a:ext cx="97263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* </a:t>
            </a:r>
            <a:r>
              <a:rPr lang="ru-RU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https://resources.sei.cmu.edu/library/asset-view.cfm?assetID=513807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Архитектура vs Проектирование</a:t>
            </a:r>
            <a:endParaRPr/>
          </a:p>
        </p:txBody>
      </p:sp>
      <p:pic>
        <p:nvPicPr>
          <p:cNvPr id="496" name="Google Shape;4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50" y="1585994"/>
            <a:ext cx="9549088" cy="298243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2"/>
          <p:cNvSpPr txBox="1"/>
          <p:nvPr/>
        </p:nvSpPr>
        <p:spPr>
          <a:xfrm>
            <a:off x="658825" y="4955050"/>
            <a:ext cx="108558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Архитектура пробует объяснить взаимодействия элементов (связи, как система бьется на элементы)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Проектирование (дизайн) - говорит как это устроено (функции, имплементации, алгоритмы)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3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внимание:)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Много вопросов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4"/>
          <p:cNvSpPr txBox="1"/>
          <p:nvPr>
            <p:ph idx="1" type="body"/>
          </p:nvPr>
        </p:nvSpPr>
        <p:spPr>
          <a:xfrm>
            <a:off x="671513" y="1773238"/>
            <a:ext cx="10861800" cy="44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SzPts val="2900"/>
              <a:buChar char="●"/>
            </a:pPr>
            <a:r>
              <a:rPr lang="ru-RU" sz="2700"/>
              <a:t>Когда надо ее закладывать?</a:t>
            </a:r>
            <a:endParaRPr sz="27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ru-RU" sz="2700"/>
              <a:t>Сколько архитектуры будет достаточно?</a:t>
            </a:r>
            <a:endParaRPr sz="27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ru-RU" sz="2700"/>
              <a:t>Когда остановиться?</a:t>
            </a:r>
            <a:endParaRPr sz="27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ru-RU" sz="2700"/>
              <a:t>Как принимать решения по проектированию?</a:t>
            </a:r>
            <a:endParaRPr sz="27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ru-RU" sz="2700"/>
              <a:t>Нужна ли документация?</a:t>
            </a:r>
            <a:endParaRPr sz="27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ru-RU" sz="2700"/>
              <a:t>Как протестировать архитектуру?</a:t>
            </a:r>
            <a:endParaRPr sz="27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ru-RU" sz="2700"/>
              <a:t>Как ее презентовать и продавать?</a:t>
            </a:r>
            <a:endParaRPr sz="27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ru-RU" sz="2700"/>
              <a:t>Ограничения в виде бизнес-правил</a:t>
            </a:r>
            <a:endParaRPr sz="2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7"/>
          <p:cNvPicPr preferRelativeResize="0"/>
          <p:nvPr/>
        </p:nvPicPr>
        <p:blipFill rotWithShape="1">
          <a:blip r:embed="rId3">
            <a:alphaModFix/>
          </a:blip>
          <a:srcRect b="31203" l="72252" r="96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7"/>
          <p:cNvSpPr txBox="1"/>
          <p:nvPr>
            <p:ph idx="1" type="body"/>
          </p:nvPr>
        </p:nvSpPr>
        <p:spPr>
          <a:xfrm>
            <a:off x="6458200" y="692151"/>
            <a:ext cx="50751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Что такое архитектура?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Принципы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Элементы и связи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Шаблоны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Флейм</a:t>
            </a:r>
            <a:endParaRPr sz="1800"/>
          </a:p>
          <a:p>
            <a:pPr indent="-141287" lvl="1" marL="255587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382" name="Google Shape;382;p47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Содержание занятия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5"/>
          <p:cNvPicPr preferRelativeResize="0"/>
          <p:nvPr/>
        </p:nvPicPr>
        <p:blipFill rotWithShape="1">
          <a:blip r:embed="rId3">
            <a:alphaModFix/>
          </a:blip>
          <a:srcRect b="9245" l="0" r="311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5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5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5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5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5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5"/>
          <p:cNvSpPr txBox="1"/>
          <p:nvPr>
            <p:ph type="title"/>
          </p:nvPr>
        </p:nvSpPr>
        <p:spPr>
          <a:xfrm>
            <a:off x="603171" y="1119966"/>
            <a:ext cx="8439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Принципы</a:t>
            </a:r>
            <a:endParaRPr/>
          </a:p>
        </p:txBody>
      </p:sp>
      <p:sp>
        <p:nvSpPr>
          <p:cNvPr id="522" name="Google Shape;522;p65"/>
          <p:cNvSpPr txBox="1"/>
          <p:nvPr/>
        </p:nvSpPr>
        <p:spPr>
          <a:xfrm>
            <a:off x="646113" y="4724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/>
          <p:nvPr>
            <p:ph type="title"/>
          </p:nvPr>
        </p:nvSpPr>
        <p:spPr>
          <a:xfrm>
            <a:off x="1618951" y="2057550"/>
            <a:ext cx="8954100" cy="274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 какие “правила” разработки вы слышали?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KISS (Keep It </a:t>
            </a:r>
            <a:r>
              <a:rPr lang="ru-RU"/>
              <a:t>Simple,</a:t>
            </a:r>
            <a:r>
              <a:rPr lang="ru-RU"/>
              <a:t> Stupid)</a:t>
            </a:r>
            <a:endParaRPr/>
          </a:p>
        </p:txBody>
      </p:sp>
      <p:sp>
        <p:nvSpPr>
          <p:cNvPr id="535" name="Google Shape;535;p67"/>
          <p:cNvSpPr txBox="1"/>
          <p:nvPr>
            <p:ph idx="1" type="body"/>
          </p:nvPr>
        </p:nvSpPr>
        <p:spPr>
          <a:xfrm>
            <a:off x="658821" y="1773250"/>
            <a:ext cx="72039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300"/>
              <a:buChar char="●"/>
            </a:pP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Сохраняйте ваши методы маленькими</a:t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300"/>
              <a:buChar char="●"/>
            </a:pP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Сохраняйте ваши классы маленькими</a:t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300"/>
              <a:buChar char="●"/>
            </a:pP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Придумайте решение задачи сначала, потом напишите код…. Многие разработчики придумывают решение задачи во время написания кода и в этом нет ничего плохого</a:t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300"/>
              <a:buChar char="●"/>
            </a:pP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Не бойтесь избавляться от старого кода. Вполне возможно что он просто не сможет решить новые задачи</a:t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— Filip Hanik, Senior Software Engineer в SpringSource Division VMware, Inc.</a:t>
            </a:r>
            <a:endParaRPr i="1" sz="23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36" name="Google Shape;5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875" y="1685879"/>
            <a:ext cx="3521050" cy="38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8"/>
          <p:cNvSpPr txBox="1"/>
          <p:nvPr>
            <p:ph idx="1" type="body"/>
          </p:nvPr>
        </p:nvSpPr>
        <p:spPr>
          <a:xfrm>
            <a:off x="658825" y="1773250"/>
            <a:ext cx="72300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Если кажется, что этот код вы уже встречали раньше, подумайте и не повторяйте себя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Проще поменять логику в общем классе, чем менять логику во всех классах(?)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/>
              <a:t>Если мы нарушаем DRY, то можно шутить, что у нас мокрый код:)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/>
              <a:t>WET - Write Everything Twice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/>
              <a:t>На самом деле DRY имеет свои пределы. На эту тему пофлеймим на SOLID.</a:t>
            </a:r>
            <a:endParaRPr sz="2000"/>
          </a:p>
        </p:txBody>
      </p:sp>
      <p:sp>
        <p:nvSpPr>
          <p:cNvPr id="543" name="Google Shape;543;p6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DRY (Don’t Repeat Yourself)</a:t>
            </a:r>
            <a:endParaRPr/>
          </a:p>
        </p:txBody>
      </p:sp>
      <p:pic>
        <p:nvPicPr>
          <p:cNvPr id="544" name="Google Shape;544;p68"/>
          <p:cNvPicPr preferRelativeResize="0"/>
          <p:nvPr/>
        </p:nvPicPr>
        <p:blipFill rotWithShape="1">
          <a:blip r:embed="rId3">
            <a:alphaModFix/>
          </a:blip>
          <a:srcRect b="0" l="57722" r="0" t="0"/>
          <a:stretch/>
        </p:blipFill>
        <p:spPr>
          <a:xfrm>
            <a:off x="8280100" y="1084425"/>
            <a:ext cx="3444424" cy="51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"/>
          <p:cNvSpPr txBox="1"/>
          <p:nvPr>
            <p:ph idx="1" type="body"/>
          </p:nvPr>
        </p:nvSpPr>
        <p:spPr>
          <a:xfrm>
            <a:off x="658821" y="1773250"/>
            <a:ext cx="69693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Независимость от фреймворков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 - позволяет рассматривать фреймворки как инструменты, вместо того чтобы стараться втиснуть систему в их рамки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Независимость от пользовательского интерфейса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 - интерфейс можно изменять, не затрагивая остальную систему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Независимость от базы данных(?)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 - не надо зависеть от того, как данные хранятся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Независимость от любых внешних агентов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 - бизнес правила не должны знать про интерфейсы ведущие во внешний мир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Простота тестирования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 - тестирование бизнес-логики без UI и DATA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… Кругов не обязательно 4!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… Не забывать про правило зависимостей - направлено внутрь круга (что бы это ни значило)</a:t>
            </a:r>
            <a:endParaRPr/>
          </a:p>
        </p:txBody>
      </p:sp>
      <p:sp>
        <p:nvSpPr>
          <p:cNvPr id="551" name="Google Shape;551;p6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CLEAN Architecture</a:t>
            </a:r>
            <a:endParaRPr/>
          </a:p>
        </p:txBody>
      </p:sp>
      <p:pic>
        <p:nvPicPr>
          <p:cNvPr id="552" name="Google Shape;5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521" y="1488650"/>
            <a:ext cx="4259079" cy="4216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это видел дядюшка Боб</a:t>
            </a:r>
            <a:endParaRPr/>
          </a:p>
        </p:txBody>
      </p:sp>
      <p:pic>
        <p:nvPicPr>
          <p:cNvPr id="559" name="Google Shape;5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33" y="1548244"/>
            <a:ext cx="6874533" cy="494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это увидели мобильные разработчики</a:t>
            </a:r>
            <a:endParaRPr/>
          </a:p>
        </p:txBody>
      </p:sp>
      <p:pic>
        <p:nvPicPr>
          <p:cNvPr id="566" name="Google Shape;56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750" y="1336250"/>
            <a:ext cx="8132424" cy="27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538" y="3754450"/>
            <a:ext cx="96488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2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 принципов — создать программные структуры среднего уровня, которые:</a:t>
            </a:r>
            <a:endParaRPr sz="22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200"/>
              <a:buChar char="●"/>
            </a:pPr>
            <a:r>
              <a:rPr lang="ru-RU" sz="22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терпимы к изменениям;</a:t>
            </a:r>
            <a:endParaRPr sz="22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200"/>
              <a:buChar char="●"/>
            </a:pPr>
            <a:r>
              <a:rPr lang="ru-RU" sz="22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просты и понятны;</a:t>
            </a:r>
            <a:endParaRPr sz="22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200"/>
              <a:buChar char="●"/>
            </a:pPr>
            <a:r>
              <a:rPr lang="ru-RU" sz="22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образуют основу для компонентов, которые могут использоваться во многих программных системах.</a:t>
            </a:r>
            <a:endParaRPr sz="22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Термин «средний уровень» отражает тот факт, что эти принципы применяются программистами на уровне модулей. Они применяются на уровне, лежащем непосредственно над уровнем программного кода, и помогают определять программные структуры, используемые в модулях и компонентах.</a:t>
            </a:r>
            <a:endParaRPr sz="22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-RU" sz="22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“Как из хороших кирпичей можно сложить никуда не годную стену, так из хорошо продуманных компонентов среднего уровня можно создать никуда не годную систему”</a:t>
            </a:r>
            <a:endParaRPr sz="1800"/>
          </a:p>
        </p:txBody>
      </p:sp>
      <p:sp>
        <p:nvSpPr>
          <p:cNvPr id="574" name="Google Shape;574;p7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SOLID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3"/>
          <p:cNvSpPr txBox="1"/>
          <p:nvPr>
            <p:ph idx="1" type="body"/>
          </p:nvPr>
        </p:nvSpPr>
        <p:spPr>
          <a:xfrm>
            <a:off x="658825" y="1773249"/>
            <a:ext cx="108744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“Модуль должен отвечать за одного и только за одного актора”</a:t>
            </a:r>
            <a:endParaRPr/>
          </a:p>
        </p:txBody>
      </p:sp>
      <p:sp>
        <p:nvSpPr>
          <p:cNvPr id="581" name="Google Shape;581;p7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(S)ingle Responsibility Principle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75" y="2436225"/>
            <a:ext cx="38671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275" y="2794388"/>
            <a:ext cx="577215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4"/>
          <p:cNvSpPr txBox="1"/>
          <p:nvPr>
            <p:ph idx="1" type="body"/>
          </p:nvPr>
        </p:nvSpPr>
        <p:spPr>
          <a:xfrm>
            <a:off x="658825" y="1773240"/>
            <a:ext cx="108744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“Программные сущности должны быть открыты для расширения и закрыты для изменения”</a:t>
            </a:r>
            <a:endParaRPr/>
          </a:p>
        </p:txBody>
      </p:sp>
      <p:sp>
        <p:nvSpPr>
          <p:cNvPr id="590" name="Google Shape;590;p7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(O)pen-Closed Principle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2470700"/>
            <a:ext cx="5286425" cy="284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750" y="2470700"/>
            <a:ext cx="5311741" cy="28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7219200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Отмечаемся на портале:)</a:t>
            </a:r>
            <a:endParaRPr/>
          </a:p>
        </p:txBody>
      </p:sp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7225800" y="1905525"/>
            <a:ext cx="4649700" cy="4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5"/>
          <p:cNvSpPr txBox="1"/>
          <p:nvPr>
            <p:ph idx="1" type="body"/>
          </p:nvPr>
        </p:nvSpPr>
        <p:spPr>
          <a:xfrm>
            <a:off x="658825" y="1773240"/>
            <a:ext cx="10874400" cy="78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“Объекты в программе должны быть заменяемыми на экземпляры их подтипов без изменения правильности выполнения программы”</a:t>
            </a:r>
            <a:endParaRPr/>
          </a:p>
        </p:txBody>
      </p:sp>
      <p:sp>
        <p:nvSpPr>
          <p:cNvPr id="599" name="Google Shape;599;p7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(L)iskov Substitution Principle</a:t>
            </a:r>
            <a:endParaRPr/>
          </a:p>
        </p:txBody>
      </p:sp>
      <p:pic>
        <p:nvPicPr>
          <p:cNvPr id="600" name="Google Shape;6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771" y="3390075"/>
            <a:ext cx="47339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6"/>
          <p:cNvSpPr txBox="1"/>
          <p:nvPr>
            <p:ph idx="1" type="body"/>
          </p:nvPr>
        </p:nvSpPr>
        <p:spPr>
          <a:xfrm>
            <a:off x="658825" y="1773240"/>
            <a:ext cx="108744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“Создавайте узкоспециализированные интерфейсы, предназначенные для конкретного клиента. Клиенты не должны зависеть от интерфейсов, которые они не используют”</a:t>
            </a:r>
            <a:endParaRPr/>
          </a:p>
        </p:txBody>
      </p:sp>
      <p:sp>
        <p:nvSpPr>
          <p:cNvPr id="607" name="Google Shape;607;p7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(I)nterface Segregation Principle</a:t>
            </a:r>
            <a:endParaRPr/>
          </a:p>
        </p:txBody>
      </p:sp>
      <p:pic>
        <p:nvPicPr>
          <p:cNvPr id="608" name="Google Shape;60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683" y="2853225"/>
            <a:ext cx="46101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7"/>
          <p:cNvSpPr txBox="1"/>
          <p:nvPr>
            <p:ph idx="1" type="body"/>
          </p:nvPr>
        </p:nvSpPr>
        <p:spPr>
          <a:xfrm>
            <a:off x="658825" y="1773239"/>
            <a:ext cx="10874400" cy="5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“Объектом зависимости должна быть абстракция, а не что-то конкретное”</a:t>
            </a:r>
            <a:endParaRPr/>
          </a:p>
        </p:txBody>
      </p:sp>
      <p:sp>
        <p:nvSpPr>
          <p:cNvPr id="615" name="Google Shape;615;p7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(D)ependency Inversion Principle</a:t>
            </a:r>
            <a:endParaRPr/>
          </a:p>
        </p:txBody>
      </p:sp>
      <p:pic>
        <p:nvPicPr>
          <p:cNvPr id="616" name="Google Shape;61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338" y="2580525"/>
            <a:ext cx="4728767" cy="327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8"/>
          <p:cNvSpPr txBox="1"/>
          <p:nvPr>
            <p:ph idx="1" type="body"/>
          </p:nvPr>
        </p:nvSpPr>
        <p:spPr>
          <a:xfrm>
            <a:off x="658825" y="1773245"/>
            <a:ext cx="108744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В таком случае на помощь приходит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Dagger2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Koin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Kodein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Hilt, Toothpick 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 прочие</a:t>
            </a:r>
            <a:endParaRPr/>
          </a:p>
        </p:txBody>
      </p:sp>
      <p:sp>
        <p:nvSpPr>
          <p:cNvPr id="623" name="Google Shape;623;p7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Кажется что есть проблемы, если классов много...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888" y="2278325"/>
            <a:ext cx="7912226" cy="32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188" y="5497450"/>
            <a:ext cx="4105075" cy="13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>
            <p:ph type="title"/>
          </p:nvPr>
        </p:nvSpPr>
        <p:spPr>
          <a:xfrm>
            <a:off x="603171" y="1119966"/>
            <a:ext cx="750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Элементы и связи</a:t>
            </a:r>
            <a:endParaRPr/>
          </a:p>
        </p:txBody>
      </p:sp>
      <p:sp>
        <p:nvSpPr>
          <p:cNvPr id="631" name="Google Shape;631;p79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9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79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79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9"/>
          <p:cNvSpPr txBox="1"/>
          <p:nvPr/>
        </p:nvSpPr>
        <p:spPr>
          <a:xfrm>
            <a:off x="646113" y="4724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Структуры - это “реальные” вещи</a:t>
            </a:r>
            <a:endParaRPr/>
          </a:p>
        </p:txBody>
      </p:sp>
      <p:sp>
        <p:nvSpPr>
          <p:cNvPr id="643" name="Google Shape;643;p80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Это ваш код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Это объекты в рантайме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Процессы, потоки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МЕТАЛ!!!... Простите, железо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Люди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 этим надо работать архитектору, для создания эффективной системы.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Можно сказать что графики, документация, диаграмма - это проекция реальных вещей системы.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/>
          <p:nvPr>
            <p:ph idx="1" type="body"/>
          </p:nvPr>
        </p:nvSpPr>
        <p:spPr>
          <a:xfrm>
            <a:off x="658825" y="1773240"/>
            <a:ext cx="108744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* Из академической среды: на архитектуру можно глядеть с трех точек зрения</a:t>
            </a:r>
            <a:endParaRPr/>
          </a:p>
        </p:txBody>
      </p:sp>
      <p:sp>
        <p:nvSpPr>
          <p:cNvPr id="650" name="Google Shape;650;p8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Три перспективы (точка зрения)</a:t>
            </a:r>
            <a:endParaRPr/>
          </a:p>
        </p:txBody>
      </p:sp>
      <p:pic>
        <p:nvPicPr>
          <p:cNvPr id="651" name="Google Shape;6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88" y="2438644"/>
            <a:ext cx="98012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Нужен пример из реальной жизни?</a:t>
            </a:r>
            <a:endParaRPr/>
          </a:p>
        </p:txBody>
      </p:sp>
      <p:pic>
        <p:nvPicPr>
          <p:cNvPr id="658" name="Google Shape;65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33" y="1612419"/>
            <a:ext cx="8928143" cy="440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Отображения (Views)</a:t>
            </a:r>
            <a:endParaRPr/>
          </a:p>
        </p:txBody>
      </p:sp>
      <p:pic>
        <p:nvPicPr>
          <p:cNvPr id="665" name="Google Shape;6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375" y="1691850"/>
            <a:ext cx="4110099" cy="41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525" y="4172576"/>
            <a:ext cx="5819075" cy="23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425" y="652750"/>
            <a:ext cx="3677825" cy="28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Взаимодействие</a:t>
            </a:r>
            <a:endParaRPr/>
          </a:p>
        </p:txBody>
      </p:sp>
      <p:sp>
        <p:nvSpPr>
          <p:cNvPr id="674" name="Google Shape;674;p84"/>
          <p:cNvSpPr txBox="1"/>
          <p:nvPr/>
        </p:nvSpPr>
        <p:spPr>
          <a:xfrm>
            <a:off x="982575" y="1612425"/>
            <a:ext cx="97263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анализирования структур, надо минимум знать: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Когда эти элементы и связи существуют (какая перспектива)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Когда и кем они создаются?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Когда они связываются?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В какой среде существуют?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5" name="Google Shape;6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046" y="3453225"/>
            <a:ext cx="7537912" cy="30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>
            <p:ph type="title"/>
          </p:nvPr>
        </p:nvSpPr>
        <p:spPr>
          <a:xfrm>
            <a:off x="677325" y="692150"/>
            <a:ext cx="5418600" cy="6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Мой ментор</a:t>
            </a:r>
            <a:endParaRPr/>
          </a:p>
        </p:txBody>
      </p:sp>
      <p:sp>
        <p:nvSpPr>
          <p:cNvPr id="396" name="Google Shape;396;p49"/>
          <p:cNvSpPr txBox="1"/>
          <p:nvPr>
            <p:ph idx="2" type="body"/>
          </p:nvPr>
        </p:nvSpPr>
        <p:spPr>
          <a:xfrm>
            <a:off x="671525" y="1525625"/>
            <a:ext cx="7725900" cy="46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Более 10 лет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 опыта работы в разных доменах (корпоративное ПО, мобильные приложения, облачные технологии, робототехника) и на разных позициях (разработчик, руководитель команды, менеджер, архитектор)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Получил образование в сфере архитектуры ПО в университете, который определяет это направление (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CMU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Master of Software Engineering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Работал над архитектурой (проектирование, реализация, оценка, развитие, реконструкция) нескольких десятков проектов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Преподавал в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Иннополисе 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ШАД</a:t>
            </a:r>
            <a:endParaRPr b="1"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Сейчас работает, проживает в Барселоне. Там же преподает в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Harbour.Space University</a:t>
            </a:r>
            <a:endParaRPr/>
          </a:p>
        </p:txBody>
      </p:sp>
      <p:sp>
        <p:nvSpPr>
          <p:cNvPr id="397" name="Google Shape;397;p49"/>
          <p:cNvSpPr txBox="1"/>
          <p:nvPr/>
        </p:nvSpPr>
        <p:spPr>
          <a:xfrm>
            <a:off x="9009663" y="4072198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Василий Артемьев</a:t>
            </a:r>
            <a:endParaRPr sz="200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98" name="Google Shape;398;p49"/>
          <p:cNvSpPr txBox="1"/>
          <p:nvPr/>
        </p:nvSpPr>
        <p:spPr>
          <a:xfrm>
            <a:off x="9009663" y="4429820"/>
            <a:ext cx="2540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9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9009683" y="1677242"/>
            <a:ext cx="2239421" cy="2239449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99" y="492801"/>
            <a:ext cx="9566750" cy="54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5"/>
          <p:cNvSpPr/>
          <p:nvPr/>
        </p:nvSpPr>
        <p:spPr>
          <a:xfrm>
            <a:off x="3680400" y="2642625"/>
            <a:ext cx="1155600" cy="34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5"/>
          <p:cNvSpPr txBox="1"/>
          <p:nvPr/>
        </p:nvSpPr>
        <p:spPr>
          <a:xfrm>
            <a:off x="3594800" y="2546325"/>
            <a:ext cx="1904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latin typeface="Roboto Medium"/>
                <a:ea typeface="Roboto Medium"/>
                <a:cs typeface="Roboto Medium"/>
                <a:sym typeface="Roboto Medium"/>
              </a:rPr>
              <a:t>Threads</a:t>
            </a:r>
            <a:endParaRPr sz="2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6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Определяют качества системы: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Производительность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Доступность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Отказоустойчивость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Тестируемость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… и так далее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На основании свойств, архитектор принимает решение - какие элементы будут в системе.</a:t>
            </a:r>
            <a:endParaRPr/>
          </a:p>
        </p:txBody>
      </p:sp>
      <p:sp>
        <p:nvSpPr>
          <p:cNvPr id="690" name="Google Shape;690;p8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Свойства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7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Сейчас все понятно?:)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Если все понятно</a:t>
            </a:r>
            <a:endParaRPr/>
          </a:p>
        </p:txBody>
      </p:sp>
      <p:sp>
        <p:nvSpPr>
          <p:cNvPr id="703" name="Google Shape;703;p88"/>
          <p:cNvSpPr txBox="1"/>
          <p:nvPr/>
        </p:nvSpPr>
        <p:spPr>
          <a:xfrm>
            <a:off x="982575" y="1612425"/>
            <a:ext cx="97263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EventBus 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- это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компонент 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или </a:t>
            </a: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связь</a:t>
            </a: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4" name="Google Shape;70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738" y="2503425"/>
            <a:ext cx="8366533" cy="294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9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9"/>
          <p:cNvSpPr txBox="1"/>
          <p:nvPr>
            <p:ph type="title"/>
          </p:nvPr>
        </p:nvSpPr>
        <p:spPr>
          <a:xfrm>
            <a:off x="603172" y="1119966"/>
            <a:ext cx="5983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Шаблоны</a:t>
            </a:r>
            <a:endParaRPr/>
          </a:p>
        </p:txBody>
      </p:sp>
      <p:sp>
        <p:nvSpPr>
          <p:cNvPr id="711" name="Google Shape;711;p89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89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89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89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89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722" name="Google Shape;722;p90"/>
          <p:cNvSpPr txBox="1"/>
          <p:nvPr/>
        </p:nvSpPr>
        <p:spPr>
          <a:xfrm>
            <a:off x="982575" y="1612425"/>
            <a:ext cx="97263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Если взаимодействующие структуры повторяются из проекта в проект, то они превращается в паттерн: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Архитектурный шаблон (нет, это не про SOLID, GangOfFour)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Паттерны проектирования - (да, это про SOLID, GangOfFour)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Стили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Тактики (это не совсем структуры)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… и прочее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Сами паттерны используются для решения конкретной проблемы. Формализуют проблему ищут паттерн, который смог бы ее решить (или придумываем, или берем из прошлого опыта).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Паттерны в чистом виде встречаются только в академической среде. На практике - они сильно отличаются.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Архитектурный шаблон</a:t>
            </a:r>
            <a:endParaRPr/>
          </a:p>
        </p:txBody>
      </p:sp>
      <p:sp>
        <p:nvSpPr>
          <p:cNvPr id="729" name="Google Shape;729;p91"/>
          <p:cNvSpPr txBox="1"/>
          <p:nvPr/>
        </p:nvSpPr>
        <p:spPr>
          <a:xfrm>
            <a:off x="982575" y="4223975"/>
            <a:ext cx="10074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Не является архитектурой! Но может служить начальной точкой</a:t>
            </a:r>
            <a:endParaRPr b="1"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Глобальный, абстрактный, не зависит от языка, главное - простой.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Показывает только самые важные компоненты и их взаимоотношения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0" name="Google Shape;73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8" y="1612425"/>
            <a:ext cx="60960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Шаблон проектирования</a:t>
            </a:r>
            <a:endParaRPr/>
          </a:p>
        </p:txBody>
      </p:sp>
      <p:sp>
        <p:nvSpPr>
          <p:cNvPr id="737" name="Google Shape;737;p92"/>
          <p:cNvSpPr txBox="1"/>
          <p:nvPr/>
        </p:nvSpPr>
        <p:spPr>
          <a:xfrm>
            <a:off x="982575" y="1612425"/>
            <a:ext cx="51942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Они часто направлены в код и поэтому языко-зависимы.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Главное отличие от архитектурного шаблон - смотрит внутрь модуля, на его реализацию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8" name="Google Shape;73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100" y="477194"/>
            <a:ext cx="5111859" cy="209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350" y="2984000"/>
            <a:ext cx="556260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775" y="3706550"/>
            <a:ext cx="5071990" cy="2079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Тактика</a:t>
            </a:r>
            <a:endParaRPr/>
          </a:p>
        </p:txBody>
      </p:sp>
      <p:sp>
        <p:nvSpPr>
          <p:cNvPr id="747" name="Google Shape;747;p93"/>
          <p:cNvSpPr txBox="1"/>
          <p:nvPr/>
        </p:nvSpPr>
        <p:spPr>
          <a:xfrm>
            <a:off x="982575" y="1612425"/>
            <a:ext cx="97263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Самая маленькая часть из структурных компонентов.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Не зависит от языка программирования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Детальнее архитектурного шаблона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Улучшает некоторые качественные характеристики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Применяются к различным структурам (иногда паттерн - это комбинация тактик)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8" name="Google Shape;74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48" y="3849100"/>
            <a:ext cx="8120050" cy="25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Стиль</a:t>
            </a:r>
            <a:endParaRPr/>
          </a:p>
        </p:txBody>
      </p:sp>
      <p:sp>
        <p:nvSpPr>
          <p:cNvPr id="755" name="Google Shape;755;p94"/>
          <p:cNvSpPr txBox="1"/>
          <p:nvPr/>
        </p:nvSpPr>
        <p:spPr>
          <a:xfrm>
            <a:off x="982575" y="1612425"/>
            <a:ext cx="62388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Семейство систем, которые обладают одинаковым… стилем:)... одинаковыми чертами.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Самая большая часть в архитектуре. Вся система потом будет следовать стилю.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Могут основываться: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Природа элементов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Топологическое расположение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Характер отношений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Примеры: data flow styles, distributed styles, event styles, ...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6" name="Google Shape;7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675" y="-79487"/>
            <a:ext cx="4234426" cy="310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94"/>
          <p:cNvPicPr preferRelativeResize="0"/>
          <p:nvPr/>
        </p:nvPicPr>
        <p:blipFill rotWithShape="1">
          <a:blip r:embed="rId4">
            <a:alphaModFix/>
          </a:blip>
          <a:srcRect b="0" l="0" r="0" t="11746"/>
          <a:stretch/>
        </p:blipFill>
        <p:spPr>
          <a:xfrm>
            <a:off x="7369000" y="3987174"/>
            <a:ext cx="4234426" cy="28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94"/>
          <p:cNvPicPr preferRelativeResize="0"/>
          <p:nvPr/>
        </p:nvPicPr>
        <p:blipFill rotWithShape="1">
          <a:blip r:embed="rId5">
            <a:alphaModFix/>
          </a:blip>
          <a:srcRect b="13941" l="19484" r="12718" t="0"/>
          <a:stretch/>
        </p:blipFill>
        <p:spPr>
          <a:xfrm>
            <a:off x="10300100" y="1493063"/>
            <a:ext cx="2130799" cy="40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0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0"/>
          <p:cNvSpPr txBox="1"/>
          <p:nvPr>
            <p:ph type="title"/>
          </p:nvPr>
        </p:nvSpPr>
        <p:spPr>
          <a:xfrm>
            <a:off x="603172" y="1119966"/>
            <a:ext cx="5983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Что такое Архитектура?</a:t>
            </a:r>
            <a:endParaRPr/>
          </a:p>
        </p:txBody>
      </p:sp>
      <p:sp>
        <p:nvSpPr>
          <p:cNvPr id="406" name="Google Shape;406;p50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0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0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0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Игра. Паттерн, стиль или тактика?</a:t>
            </a:r>
            <a:endParaRPr/>
          </a:p>
        </p:txBody>
      </p:sp>
      <p:graphicFrame>
        <p:nvGraphicFramePr>
          <p:cNvPr id="765" name="Google Shape;765;p95"/>
          <p:cNvGraphicFramePr/>
          <p:nvPr/>
        </p:nvGraphicFramePr>
        <p:xfrm>
          <a:off x="853825" y="245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{0C9523AE-2A57-4A16-984E-C14FCA78BC9B}</a:tableStyleId>
              </a:tblPr>
              <a:tblGrid>
                <a:gridCol w="5143500"/>
                <a:gridCol w="5143500"/>
              </a:tblGrid>
              <a:tr h="160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32333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facade</a:t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32333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layering</a:t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32333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MVC</a:t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32333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pipe-and-filter</a:t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32333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ping-echo</a:t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32333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repository</a:t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32333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microservices</a:t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32333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decoupling</a:t>
                      </a:r>
                      <a:endParaRPr sz="2000">
                        <a:solidFill>
                          <a:srgbClr val="32333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6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Иногда сложно понять что за паттерн описывается в книге: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Часто его подают как рецепт от всех бед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Либо описание недостаточное (остальная часть описания в голове у автора)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анализа паттернов, надо понимать следующее: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Перспектива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Какие элементы и их взаимоотношения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располагаются и как взаимодействуют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Уровень абстракции (Близко к коду или нет?)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Семантика (Какие правила применения)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Контекст использования (Для чего?)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Какие качественные характеристики ухудшают и улучшают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9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Оценка паттерна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7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Шаблон - не заменит мыслительный процесс.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Если паттерн не понятен - лучше его не использовать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Если не понятно что он изменит - лучше не использовать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Авторы паттернов не всегда четко что паттерн изменит в вашей жизни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Будьте готовы найти недостающие детали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Будьте готовы к тому, что найдете минусы только в процессе работы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Нельзя принять правильное дизайн решение, если мы не видим, какие характеристики изменятся.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Хороший код может стать паттерном. Но код из паттернов - не гарантирует вам, что ваш код - хороший.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9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Основная мысль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98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8"/>
          <p:cNvSpPr txBox="1"/>
          <p:nvPr>
            <p:ph type="title"/>
          </p:nvPr>
        </p:nvSpPr>
        <p:spPr>
          <a:xfrm>
            <a:off x="603172" y="1119966"/>
            <a:ext cx="5983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Play"/>
              <a:buNone/>
            </a:pPr>
            <a:r>
              <a:rPr lang="ru-RU">
                <a:solidFill>
                  <a:schemeClr val="lt2"/>
                </a:solidFill>
              </a:rPr>
              <a:t>Флейм</a:t>
            </a:r>
            <a:endParaRPr/>
          </a:p>
        </p:txBody>
      </p:sp>
      <p:sp>
        <p:nvSpPr>
          <p:cNvPr id="786" name="Google Shape;786;p98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8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8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8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98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оценим MVC</a:t>
            </a:r>
            <a:endParaRPr/>
          </a:p>
        </p:txBody>
      </p:sp>
      <p:sp>
        <p:nvSpPr>
          <p:cNvPr id="797" name="Google Shape;797;p9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Перспектива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Какие элементы и их взаимоотношения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 располагаются и как взаимодействуют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Уровень абстракции (Близко к коду или нет?)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Семантика (Какие правила применения)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Контекст использования (Для чего?)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Какие качественные характеристики ухудшают и улучшают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99"/>
          <p:cNvSpPr txBox="1"/>
          <p:nvPr>
            <p:ph idx="2" type="body"/>
          </p:nvPr>
        </p:nvSpPr>
        <p:spPr>
          <a:xfrm>
            <a:off x="6228900" y="5275741"/>
            <a:ext cx="5304300" cy="9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Вам не кажется, что это один из самых плохо понимаемых шаблонов?</a:t>
            </a:r>
            <a:endParaRPr/>
          </a:p>
        </p:txBody>
      </p:sp>
      <p:pic>
        <p:nvPicPr>
          <p:cNvPr id="799" name="Google Shape;79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050" y="1189969"/>
            <a:ext cx="30480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0"/>
          <p:cNvSpPr txBox="1"/>
          <p:nvPr>
            <p:ph idx="1" type="body"/>
          </p:nvPr>
        </p:nvSpPr>
        <p:spPr>
          <a:xfrm>
            <a:off x="677327" y="1773250"/>
            <a:ext cx="43731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Используя такой подход, мы можем отделить рабочую логику от логики представления.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Рабочую логику можем переиспользовать с другим UI.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Мы можем изменять рабочую логику без аффекта UI.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Но это же описание деления на уровни?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0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MVC?</a:t>
            </a:r>
            <a:endParaRPr/>
          </a:p>
        </p:txBody>
      </p:sp>
      <p:pic>
        <p:nvPicPr>
          <p:cNvPr id="807" name="Google Shape;80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383" y="92550"/>
            <a:ext cx="681222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1"/>
          <p:cNvSpPr/>
          <p:nvPr/>
        </p:nvSpPr>
        <p:spPr>
          <a:xfrm>
            <a:off x="1115884" y="-247678"/>
            <a:ext cx="9964104" cy="7351143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01"/>
          <p:cNvSpPr txBox="1"/>
          <p:nvPr>
            <p:ph type="title"/>
          </p:nvPr>
        </p:nvSpPr>
        <p:spPr>
          <a:xfrm>
            <a:off x="1557273" y="1682649"/>
            <a:ext cx="9077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Не забудьте оставить отзыв</a:t>
            </a:r>
            <a:r>
              <a:rPr lang="ru-RU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4" name="Google Shape;814;p101"/>
          <p:cNvSpPr txBox="1"/>
          <p:nvPr/>
        </p:nvSpPr>
        <p:spPr>
          <a:xfrm>
            <a:off x="3670381" y="4647710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2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</a:t>
            </a:r>
            <a:br>
              <a:rPr lang="ru-RU"/>
            </a:br>
            <a:r>
              <a:rPr lang="ru-RU"/>
              <a:t>за внимание!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1"/>
          <p:cNvPicPr preferRelativeResize="0"/>
          <p:nvPr/>
        </p:nvPicPr>
        <p:blipFill rotWithShape="1">
          <a:blip r:embed="rId3">
            <a:alphaModFix/>
          </a:blip>
          <a:srcRect b="0" l="6754" r="5633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Доход</a:t>
            </a:r>
            <a:endParaRPr/>
          </a:p>
        </p:txBody>
      </p:sp>
      <p:sp>
        <p:nvSpPr>
          <p:cNvPr id="422" name="Google Shape;422;p52"/>
          <p:cNvSpPr txBox="1"/>
          <p:nvPr/>
        </p:nvSpPr>
        <p:spPr>
          <a:xfrm>
            <a:off x="359150" y="6037325"/>
            <a:ext cx="31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*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https://habr.com/ru/article/714346/</a:t>
            </a:r>
            <a:endParaRPr/>
          </a:p>
        </p:txBody>
      </p:sp>
      <p:pic>
        <p:nvPicPr>
          <p:cNvPr id="423" name="Google Shape;423;p52"/>
          <p:cNvPicPr preferRelativeResize="0"/>
          <p:nvPr/>
        </p:nvPicPr>
        <p:blipFill rotWithShape="1">
          <a:blip r:embed="rId4">
            <a:alphaModFix/>
          </a:blip>
          <a:srcRect b="10249" l="0" r="0" t="0"/>
          <a:stretch/>
        </p:blipFill>
        <p:spPr>
          <a:xfrm>
            <a:off x="3498025" y="0"/>
            <a:ext cx="8693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ваших проектах есть Архитектура?:)</a:t>
            </a:r>
            <a:endParaRPr/>
          </a:p>
        </p:txBody>
      </p:sp>
      <p:pic>
        <p:nvPicPr>
          <p:cNvPr id="430" name="Google Shape;4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062" y="1531549"/>
            <a:ext cx="7687334" cy="432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что похожа архитектура?</a:t>
            </a:r>
            <a:endParaRPr/>
          </a:p>
        </p:txBody>
      </p:sp>
      <p:pic>
        <p:nvPicPr>
          <p:cNvPr id="437" name="Google Shape;4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026" y="1491124"/>
            <a:ext cx="7671391" cy="43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